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21.xml" ContentType="application/vnd.openxmlformats-officedocument.presentationml.notesSlide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85" d="100"/>
          <a:sy n="85" d="100"/>
        </p:scale>
        <p:origin x="213" y="55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fauxels?utm_content=attributionCopyText&amp;utm_medium=referral&amp;utm_source=pexels" TargetMode="Externa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unsplash.com/@officestock?utm_source=unsplash&amp;utm_medium=referral&amp;utm_content=creditCopyText" TargetMode="Externa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11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12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13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14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15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16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17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18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C378FC-D8B1-980B-FB41-A0708B98E02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19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20</a:t>
            </a:fld>
            <a:endParaRPr lang="en-ID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C39111-5B46-B9EF-D612-515F89D55CC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4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5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6</a:t>
            </a:fld>
            <a:endParaRPr lang="en-ID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7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8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9</a:t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15" imgW="7772400" imgH="10058400" progId="TCLayout.ActiveDocument.1">
              <p:embed/>
              <p:pic>
                <p:nvPicPr>
                  <p:cNvPr id="6" name="Object 5"/>
                  <p:cNvPicPr/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23" name="Object 22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en-US" sz="6600"/>
              <a:t>We are mustrust!</a:t>
            </a: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sp>
        <p:nvSpPr>
          <p:cNvPr id="255685437" name=""/>
          <p:cNvSpPr txBox="1"/>
          <p:nvPr/>
        </p:nvSpPr>
        <p:spPr bwMode="auto">
          <a:xfrm flipH="0" flipV="0">
            <a:off x="1446249" y="2270124"/>
            <a:ext cx="9527159" cy="26688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模块简介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：FreeRTOS任务管理模块，提供任务的创建、删除、挂起和恢复等操作。</a:t>
            </a:r>
            <a:endParaRPr sz="7200"/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核心数据结构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：主要数据结构为</a:t>
            </a:r>
            <a:r>
              <a:rPr sz="24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TaskControlBlock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，包含任务状态、优先级、名称等字段。</a:t>
            </a:r>
            <a:endParaRPr sz="7200"/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关键特性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：通过条件编译适应不同配置，提高模块的灵活性和安全性。</a:t>
            </a:r>
            <a:endParaRPr sz="7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pic>
        <p:nvPicPr>
          <p:cNvPr id="14905360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"/>
          <p:cNvSpPr txBox="1"/>
          <p:nvPr/>
        </p:nvSpPr>
        <p:spPr bwMode="auto">
          <a:xfrm flipH="0" flipV="0">
            <a:off x="906498" y="2322648"/>
            <a:ext cx="5562893" cy="207299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：任务状态列表项。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：任务优先级。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：任务名称。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：堆栈指针。</a:t>
            </a:r>
            <a:endParaRPr sz="4800"/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：堆栈长度。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用链表维护内存帧的使用情况,并提供了一系列函数来处理内存访问、页面错误等操作。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/>
              <a:t>用 </a:t>
            </a:r>
            <a:r>
              <a:rPr sz="2400"/>
              <a:t>wrapper.c</a:t>
            </a:r>
            <a:r>
              <a:rPr sz="2400"/>
              <a:t>  include </a:t>
            </a:r>
            <a:r>
              <a:rPr sz="2400"/>
              <a:t>所有头文件</a:t>
            </a:r>
            <a:r>
              <a:rPr sz="2400"/>
              <a:t>。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sz="2400"/>
              <a:t>再对这一</a:t>
            </a:r>
            <a:r>
              <a:rPr sz="2400"/>
              <a:t> c </a:t>
            </a:r>
            <a:r>
              <a:rPr sz="2400"/>
              <a:t>文件进行</a:t>
            </a:r>
            <a:r>
              <a:rPr sz="2400"/>
              <a:t> </a:t>
            </a:r>
            <a:r>
              <a:rPr sz="2400"/>
              <a:t>bindgen，可以得到干净的</a:t>
            </a:r>
            <a:r>
              <a:rPr sz="2400"/>
              <a:t> </a:t>
            </a:r>
            <a:r>
              <a:rPr sz="2400"/>
              <a:t>bind.rs（不会生成调用的库函数</a:t>
            </a:r>
            <a:r>
              <a:rPr sz="2400"/>
              <a:t>）</a:t>
            </a:r>
            <a:endParaRPr/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r="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fill="norm" stroke="1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fill="norm" stroke="1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流行性：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是最主流的嵌入式操作系统之一，在全球范围内被广泛采用，拥有庞大的社区支持和活跃的生态系统。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功能丰富：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提供了丰富的功能，如任务管理、内存管理、同步机制等，同时还支持文件系统，满足了嵌入式系统的各种需求。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性能优异：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实时性能出色，能够满足嵌入式系统的实时性需求。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源代码质量：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代码精简、可读性强，易于移植到各种嵌入式平台，对开发者友好。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版权“友好”：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的许可证商业友好，允许商业应用和修改，没有版权的后顾之忧。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是一个广泛使用的实时操作系统</a:t>
            </a:r>
            <a:r>
              <a:rPr lang="en-US" sz="1400" b="0">
                <a:latin typeface="+mn-ea"/>
                <a:ea typeface="+mn-ea"/>
                <a:cs typeface="Segoe UI"/>
              </a:rPr>
              <a:t>(RTOS)</a:t>
            </a:r>
            <a:r>
              <a:rPr lang="zh-CN" sz="1400" b="0">
                <a:latin typeface="+mn-ea"/>
                <a:ea typeface="+mn-ea"/>
                <a:cs typeface="Segoe UI"/>
              </a:rPr>
              <a:t>，专为嵌入式系统设计。它由</a:t>
            </a:r>
            <a:r>
              <a:rPr lang="en-US" sz="1400" b="0">
                <a:latin typeface="+mn-ea"/>
                <a:ea typeface="+mn-ea"/>
                <a:cs typeface="Segoe UI"/>
              </a:rPr>
              <a:t>Richard Barry</a:t>
            </a:r>
            <a:r>
              <a:rPr lang="zh-CN" sz="1400" b="0">
                <a:latin typeface="+mn-ea"/>
                <a:ea typeface="+mn-ea"/>
                <a:cs typeface="Segoe UI"/>
              </a:rPr>
              <a:t>于</a:t>
            </a:r>
            <a:r>
              <a:rPr lang="en-US" sz="1400" b="0">
                <a:latin typeface="+mn-ea"/>
                <a:ea typeface="+mn-ea"/>
                <a:cs typeface="Segoe UI"/>
              </a:rPr>
              <a:t>2003</a:t>
            </a:r>
            <a:r>
              <a:rPr lang="zh-CN" sz="1400" b="0">
                <a:latin typeface="+mn-ea"/>
                <a:ea typeface="+mn-ea"/>
                <a:cs typeface="Segoe UI"/>
              </a:rPr>
              <a:t>年首次发布并持续维护。</a:t>
            </a: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以其简洁、高效、可裁剪的特点</a:t>
            </a:r>
            <a:r>
              <a:rPr lang="en-US" sz="1400" b="0">
                <a:latin typeface="+mn-ea"/>
                <a:ea typeface="+mn-ea"/>
                <a:cs typeface="Segoe UI"/>
              </a:rPr>
              <a:t>,</a:t>
            </a:r>
            <a:r>
              <a:rPr lang="zh-CN" sz="1400" b="0">
                <a:latin typeface="+mn-ea"/>
                <a:ea typeface="+mn-ea"/>
                <a:cs typeface="Segoe UI"/>
              </a:rPr>
              <a:t>在全球范围内获得了广泛的认可和应用，其优点包括但不限于右表中列出的部分：</a:t>
            </a:r>
            <a:endParaRPr/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6241" y="1755468"/>
            <a:ext cx="3273542" cy="124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t="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fill="norm" stroke="1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fill="norm" stroke="1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fill="norm" stroke="1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fill="norm" stroke="1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r="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fill="norm" stroke="1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fill="norm" stroke="1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内存安全性：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通过所有权系统、借用检查器和生命周期管理等机制，确保在编译时避免内存安全问题，如空指针、野指针、数据竞争等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并发性：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内置了轻量级的线程模型和消息传递机制，使并发编程更加容易和安全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的性能与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C/C++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相当，甚至在某些情况下更好。它通过零成本抽象和内联优化等技术实现高性能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模式匹配：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拥有强大的模式匹配功能，可用于处理复杂的数据结构和状态转换，使代码更加清晰和可维护。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生态系统：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拥有活跃的社区和丰富的库，可以轻松地与其他语言进行集成，并提供各种功能强大的工具和框架，如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Cargo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构建系统等。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Rust </a:t>
            </a:r>
            <a:r>
              <a:rPr lang="zh-CN" sz="1400" b="0">
                <a:latin typeface="+mn-ea"/>
                <a:ea typeface="+mn-ea"/>
                <a:cs typeface="Segoe UI"/>
              </a:rPr>
              <a:t>是一门系统级别的编程语言，它旨在解决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等语言在系统级编程中常见的安全性和并发性等问题。</a:t>
            </a:r>
            <a:endParaRPr/>
          </a:p>
          <a:p>
            <a:pPr>
              <a:defRPr/>
            </a:pPr>
            <a:endParaRPr lang="zh-CN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zh-CN" sz="1400" b="0">
                <a:latin typeface="+mn-ea"/>
                <a:ea typeface="+mn-ea"/>
                <a:cs typeface="Segoe UI"/>
              </a:rPr>
              <a:t>传统的系统级编程语言如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在处理内存安全性和并发性时存在许多挑战，如空指针、数据竞争等问题。而</a:t>
            </a:r>
            <a:r>
              <a:rPr lang="en-US" sz="1400" b="0">
                <a:latin typeface="+mn-ea"/>
                <a:ea typeface="+mn-ea"/>
                <a:cs typeface="Segoe UI"/>
              </a:rPr>
              <a:t>Rust</a:t>
            </a:r>
            <a:r>
              <a:rPr lang="zh-CN" sz="1400" b="0">
                <a:latin typeface="+mn-ea"/>
                <a:ea typeface="+mn-ea"/>
                <a:cs typeface="Segoe UI"/>
              </a:rPr>
              <a:t>的设计目标之一是通过强大的类型系统和所有权机制解决这些问题，提高代码的安全性和可靠性。</a:t>
            </a: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7407" y="1443562"/>
            <a:ext cx="1981054" cy="19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sz="4400" b="1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阎昶澍：组长，参与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MMU</a:t>
            </a:r>
            <a:r>
              <a:rPr lang="zh-CN"/>
              <a:t>部分，交叉编译与上板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郭东昊：组员，参与</a:t>
            </a:r>
            <a:r>
              <a:rPr lang="en-US"/>
              <a:t>Rust</a:t>
            </a:r>
            <a:r>
              <a:rPr lang="zh-CN"/>
              <a:t>改写，上板与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薄震宇：组员，参与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周翟恩和：组员，参与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王劲博：组员</a:t>
            </a:r>
            <a:endParaRPr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 bwMode="auto"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LOC </a:t>
            </a:r>
            <a:r>
              <a:rPr lang="zh-CN"/>
              <a:t>统计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同类项目对比</a:t>
            </a:r>
            <a:endParaRPr lang="zh-CN" sz="4400" b="1"/>
          </a:p>
        </p:txBody>
      </p:sp>
      <p:graphicFrame>
        <p:nvGraphicFramePr>
          <p:cNvPr id="929128887" name="表格 929128886"/>
          <p:cNvGraphicFramePr>
            <a:graphicFrameLocks xmlns:a="http://schemas.openxmlformats.org/drawingml/2006/main"/>
          </p:cNvGraphicFramePr>
          <p:nvPr/>
        </p:nvGraphicFramePr>
        <p:xfrm>
          <a:off x="604874" y="2133599"/>
          <a:ext cx="10847347" cy="2773680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376475"/>
                <a:gridCol w="2247378"/>
                <a:gridCol w="2129095"/>
                <a:gridCol w="2094399"/>
              </a:tblGrid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fill="norm" stroke="1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fill="norm" stroke="1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fill="norm" stroke="1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fill="norm" stroke="1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fill="norm" stroke="1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/>
          </a:p>
        </p:txBody>
      </p:sp>
      <p:sp>
        <p:nvSpPr>
          <p:cNvPr id="32" name="Title 1"/>
          <p:cNvSpPr txBox="1"/>
          <p:nvPr/>
        </p:nvSpPr>
        <p:spPr bwMode="auto"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545525" y="3187338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77297" y="1248385"/>
            <a:ext cx="5750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zh-CN"/>
              <a:t>基本方法：</a:t>
            </a:r>
            <a:endParaRPr lang="en-US"/>
          </a:p>
          <a:p>
            <a:pPr>
              <a:defRPr/>
            </a:pPr>
            <a:r>
              <a:rPr lang="zh-CN"/>
              <a:t>将源码的函数进行拆分为各种简单的函数或方法，然后整合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zh-CN"/>
              <a:t>改写原则：</a:t>
            </a:r>
            <a:endParaRPr lang="en-US"/>
          </a:p>
          <a:p>
            <a:pPr>
              <a:defRPr/>
            </a:pPr>
            <a:r>
              <a:rPr lang="zh-CN"/>
              <a:t>保留源码中的所有函数，函数的命名相应的改为符合</a:t>
            </a:r>
            <a:r>
              <a:rPr lang="en-US"/>
              <a:t>Rust</a:t>
            </a:r>
            <a:r>
              <a:rPr lang="zh-CN"/>
              <a:t>命名规范的版本，如“</a:t>
            </a:r>
            <a:r>
              <a:rPr lang="en-US"/>
              <a:t>vInitialiseList</a:t>
            </a:r>
            <a:r>
              <a:rPr lang="zh-CN"/>
              <a:t>”改为“</a:t>
            </a:r>
            <a:r>
              <a:rPr lang="en-US"/>
              <a:t>initialize_list</a:t>
            </a:r>
            <a:r>
              <a:rPr lang="zh-CN"/>
              <a:t>”</a:t>
            </a: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0" t="0" r="47399" b="0"/>
          <a:stretch/>
        </p:blipFill>
        <p:spPr bwMode="auto"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/>
          <p:cNvSpPr/>
          <p:nvPr/>
        </p:nvSpPr>
        <p:spPr bwMode="auto"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库。编译时报错如下图。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>宽屏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dc:identifier/>
  <dc:language/>
  <cp:lastModifiedBy/>
  <cp:revision>243</cp:revision>
  <dcterms:created xsi:type="dcterms:W3CDTF">2019-08-16T12:08:31Z</dcterms:created>
  <dcterms:modified xsi:type="dcterms:W3CDTF">2024-07-05T10:39:25Z</dcterms:modified>
  <cp:category/>
  <cp:contentStatus/>
  <cp:version/>
</cp:coreProperties>
</file>